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6" r:id="rId3"/>
    <p:sldId id="264" r:id="rId4"/>
    <p:sldId id="263" r:id="rId5"/>
    <p:sldId id="265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0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2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5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63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11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63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11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4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36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3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0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9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0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5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5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2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7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07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3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universal" TargetMode="External"/><Relationship Id="rId2" Type="http://schemas.openxmlformats.org/officeDocument/2006/relationships/hyperlink" Target="https://auth0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BEC0B-3038-AE46-A5E8-A1A2ECE08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0853"/>
            <a:ext cx="12192000" cy="2387745"/>
          </a:xfrm>
        </p:spPr>
        <p:txBody>
          <a:bodyPr>
            <a:noAutofit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FORMATION DA JAVA</a:t>
            </a:r>
            <a:b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OPEN CLASSROOMS – 2019</a:t>
            </a:r>
            <a:b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fr-FR" sz="48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Étudiant : Éric AUBRUN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973F0D-8D9B-BE4F-8C73-A81B96603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32200"/>
            <a:ext cx="12192000" cy="1646381"/>
          </a:xfrm>
        </p:spPr>
        <p:txBody>
          <a:bodyPr>
            <a:noAutofit/>
          </a:bodyPr>
          <a:lstStyle/>
          <a:p>
            <a:pPr algn="ctr"/>
            <a:endParaRPr lang="fr-FR" sz="2400" b="1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fr-FR" sz="24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Projet 4</a:t>
            </a:r>
            <a: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 : Mise en place d’un nouveau système informatique pour l’ensemble des pizzerias du groupe OC Pizza</a:t>
            </a:r>
          </a:p>
        </p:txBody>
      </p:sp>
    </p:spTree>
    <p:extLst>
      <p:ext uri="{BB962C8B-B14F-4D97-AF65-F5344CB8AC3E}">
        <p14:creationId xmlns:p14="http://schemas.microsoft.com/office/powerpoint/2010/main" val="4936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24EB9-36A2-FC47-AF98-2A2D223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RAPPEL DE LA COMMANDE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9B353-EFD1-D04E-9B3A-B72438C0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1800" dirty="0"/>
              <a:t>« OC Pizza » est un jeune groupe de pizzeria en plein essor spécialisé dans les pizzas livrées ou à emporter. Il compte déjà 5 points de vente et prévoit d’en ouvrir au moins 3 de plus d’ici 6 mois.</a:t>
            </a:r>
          </a:p>
          <a:p>
            <a:pPr marL="0" lvl="0" indent="0" algn="just">
              <a:buNone/>
            </a:pPr>
            <a:r>
              <a:rPr lang="fr-FR" sz="1800" b="1" dirty="0"/>
              <a:t>Les besoins du Client</a:t>
            </a:r>
          </a:p>
          <a:p>
            <a:pPr lvl="1" algn="just"/>
            <a:r>
              <a:rPr lang="fr-FR" sz="1600" dirty="0"/>
              <a:t>Être plus efficace dans la gestion des commandes, de leur réception à leur livraison en passant par leur préparation ;</a:t>
            </a:r>
          </a:p>
          <a:p>
            <a:pPr lvl="1" algn="just"/>
            <a:r>
              <a:rPr lang="fr-FR" sz="1600" dirty="0"/>
              <a:t>Suivre en temps réel les commandes passées, en préparation et en livraison ;</a:t>
            </a:r>
          </a:p>
          <a:p>
            <a:pPr lvl="1" algn="just"/>
            <a:r>
              <a:rPr lang="fr-FR" sz="1600" dirty="0"/>
              <a:t>Suivre en temps réel le stock d’ingrédients restants pour savoir quelles pizzas peuvent encore être réalisées ;</a:t>
            </a:r>
          </a:p>
          <a:p>
            <a:pPr lvl="1" algn="just"/>
            <a:r>
              <a:rPr lang="fr-FR" sz="1600" dirty="0"/>
              <a:t>Proposer un site Internet pour que les Clientes puissent :</a:t>
            </a:r>
          </a:p>
          <a:p>
            <a:pPr lvl="2" algn="just"/>
            <a:r>
              <a:rPr lang="fr-FR" sz="1400" dirty="0"/>
              <a:t>Passer leurs commandes, en plus de la prise de commande par téléphone ou sur place ;</a:t>
            </a:r>
          </a:p>
          <a:p>
            <a:pPr lvl="2" algn="just"/>
            <a:r>
              <a:rPr lang="fr-FR" sz="1400" dirty="0"/>
              <a:t>Payer en ligne leur commande s’ils le souhaitent – sinon, ils paieront directement à la livraison ;</a:t>
            </a:r>
          </a:p>
          <a:p>
            <a:pPr lvl="2" algn="just"/>
            <a:r>
              <a:rPr lang="fr-FR" sz="1400" dirty="0"/>
              <a:t>Modifier ou annuler leur commande tant que celle-ci n’a pas été préparée.</a:t>
            </a:r>
          </a:p>
          <a:p>
            <a:pPr lvl="1" algn="just"/>
            <a:r>
              <a:rPr lang="fr-FR" sz="1600" dirty="0"/>
              <a:t>Proposer un aide-mémoire aux pizzaiolos indiquant la recette de chaque pizza.</a:t>
            </a:r>
          </a:p>
          <a:p>
            <a:pPr marL="0" lvl="0" indent="0" algn="just">
              <a:buNone/>
            </a:pPr>
            <a:r>
              <a:rPr lang="fr-FR" sz="1800" b="1" dirty="0"/>
              <a:t>Contraintes liées à la temporalité du projet</a:t>
            </a:r>
          </a:p>
          <a:p>
            <a:pPr marL="457200" lvl="1" indent="0" algn="just">
              <a:buNone/>
            </a:pPr>
            <a:r>
              <a:rPr lang="fr-FR" sz="1600" dirty="0"/>
              <a:t>L’application OC Pizza doit être opérationnelle pour l’ouverture des 3 nouvelles pizzerias, dans 6 mois. </a:t>
            </a:r>
          </a:p>
        </p:txBody>
      </p:sp>
    </p:spTree>
    <p:extLst>
      <p:ext uri="{BB962C8B-B14F-4D97-AF65-F5344CB8AC3E}">
        <p14:creationId xmlns:p14="http://schemas.microsoft.com/office/powerpoint/2010/main" val="32939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3F383-158F-0A4E-AC76-B235BF68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55" y="331258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LES ACTEURS CLES D’OC PIZZA ET LEUR INTERACTION AVEC LE SYSTEME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92246AC3-980F-0941-8256-860189B7D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578" y="5274185"/>
            <a:ext cx="770890" cy="1062990"/>
          </a:xfr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03B5C2-D5E2-144A-8280-3B8DE9C7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2" y="3684855"/>
            <a:ext cx="674370" cy="736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CC4E315-337A-9547-8104-B655F978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2" y="2159879"/>
            <a:ext cx="613410" cy="1123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586C79C-E27A-984E-8CDC-649D7CE64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326" y="4558791"/>
            <a:ext cx="690880" cy="8204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31E9CB3-6FC9-9449-9CDE-8D10D73C8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13" y="672305"/>
            <a:ext cx="624078" cy="11441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ACF9845-5E4D-4C40-960D-EEA8DFEAE0EA}"/>
              </a:ext>
            </a:extLst>
          </p:cNvPr>
          <p:cNvSpPr/>
          <p:nvPr/>
        </p:nvSpPr>
        <p:spPr>
          <a:xfrm>
            <a:off x="3616357" y="6423172"/>
            <a:ext cx="1821332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 Responsable/Admin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ADBED2-B931-6B49-A9B8-84040B74DFD6}"/>
              </a:ext>
            </a:extLst>
          </p:cNvPr>
          <p:cNvSpPr/>
          <p:nvPr/>
        </p:nvSpPr>
        <p:spPr>
          <a:xfrm>
            <a:off x="82349" y="3404520"/>
            <a:ext cx="1678665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 Cliente Utilisatrice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CFA5E0-AF70-6F4B-B24B-BDC7F2F92599}"/>
              </a:ext>
            </a:extLst>
          </p:cNvPr>
          <p:cNvSpPr/>
          <p:nvPr/>
        </p:nvSpPr>
        <p:spPr>
          <a:xfrm>
            <a:off x="576487" y="1905963"/>
            <a:ext cx="1571264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 Cliente Visiteuse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8471B-3ADE-E64F-9C39-77CF9A5FB9D4}"/>
              </a:ext>
            </a:extLst>
          </p:cNvPr>
          <p:cNvSpPr/>
          <p:nvPr/>
        </p:nvSpPr>
        <p:spPr>
          <a:xfrm>
            <a:off x="1055413" y="4558791"/>
            <a:ext cx="1003801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 Pizzaiolo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D53DD0-0638-4948-80BF-5FF6B581F51C}"/>
              </a:ext>
            </a:extLst>
          </p:cNvPr>
          <p:cNvSpPr/>
          <p:nvPr/>
        </p:nvSpPr>
        <p:spPr>
          <a:xfrm>
            <a:off x="2560209" y="5468726"/>
            <a:ext cx="853119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05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 Livreur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F702C9-3CA0-1243-A000-26531589D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145" y="1624286"/>
            <a:ext cx="3392651" cy="5041552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353AF01-D3F7-AC4E-BBB3-84A0F71D9640}"/>
              </a:ext>
            </a:extLst>
          </p:cNvPr>
          <p:cNvCxnSpPr>
            <a:stCxn id="23" idx="3"/>
          </p:cNvCxnSpPr>
          <p:nvPr/>
        </p:nvCxnSpPr>
        <p:spPr>
          <a:xfrm>
            <a:off x="1679491" y="1244377"/>
            <a:ext cx="4802589" cy="1477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26F281F-A285-E440-844E-92CB7BE3A351}"/>
              </a:ext>
            </a:extLst>
          </p:cNvPr>
          <p:cNvCxnSpPr>
            <a:stCxn id="19" idx="3"/>
          </p:cNvCxnSpPr>
          <p:nvPr/>
        </p:nvCxnSpPr>
        <p:spPr>
          <a:xfrm>
            <a:off x="1228382" y="2721854"/>
            <a:ext cx="5173873" cy="682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635AC18-4545-5C4C-AD21-4C9F9C95D1A2}"/>
              </a:ext>
            </a:extLst>
          </p:cNvPr>
          <p:cNvCxnSpPr>
            <a:stCxn id="17" idx="3"/>
          </p:cNvCxnSpPr>
          <p:nvPr/>
        </p:nvCxnSpPr>
        <p:spPr>
          <a:xfrm>
            <a:off x="1902752" y="4053155"/>
            <a:ext cx="4499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C535E16-35DE-5642-9E87-D805FB271860}"/>
              </a:ext>
            </a:extLst>
          </p:cNvPr>
          <p:cNvCxnSpPr>
            <a:stCxn id="21" idx="3"/>
          </p:cNvCxnSpPr>
          <p:nvPr/>
        </p:nvCxnSpPr>
        <p:spPr>
          <a:xfrm flipV="1">
            <a:off x="3332206" y="4685749"/>
            <a:ext cx="3070049" cy="28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BD60402-562C-4B49-B898-32025124BA42}"/>
              </a:ext>
            </a:extLst>
          </p:cNvPr>
          <p:cNvCxnSpPr>
            <a:stCxn id="15" idx="3"/>
          </p:cNvCxnSpPr>
          <p:nvPr/>
        </p:nvCxnSpPr>
        <p:spPr>
          <a:xfrm flipV="1">
            <a:off x="4912468" y="5468726"/>
            <a:ext cx="1489787" cy="336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CDB9D-9FBE-6248-AF25-7373351D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9" y="764373"/>
            <a:ext cx="11119022" cy="1293028"/>
          </a:xfrm>
        </p:spPr>
        <p:txBody>
          <a:bodyPr/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 CYCLE DE VIE D’UNE COMMANDE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085203B-7568-084F-A819-03E5A2BAB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25" y="2193925"/>
            <a:ext cx="6865349" cy="4024313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F9E394-F8E1-9642-BC1F-ABC4AA84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013" y="4206081"/>
            <a:ext cx="674370" cy="736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F11924-7202-8D49-8CB5-1C1BCCFC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27" y="5238989"/>
            <a:ext cx="552704" cy="6563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441402-FC7A-004E-80EE-9A34C26D1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477" y="2308900"/>
            <a:ext cx="320040" cy="5867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97D1B2-A9EF-1C4B-B2DC-1BC829270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684" y="2333665"/>
            <a:ext cx="306705" cy="561975"/>
          </a:xfrm>
          <a:prstGeom prst="rect">
            <a:avLst/>
          </a:prstGeom>
        </p:spPr>
      </p:pic>
      <p:pic>
        <p:nvPicPr>
          <p:cNvPr id="9" name="Espace réservé du contenu 14">
            <a:extLst>
              <a:ext uri="{FF2B5EF4-FFF2-40B4-BE49-F238E27FC236}">
                <a16:creationId xmlns:a16="http://schemas.microsoft.com/office/drawing/2014/main" id="{B7D482C7-EBB3-2745-803A-92F93030E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239" y="4092289"/>
            <a:ext cx="616712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6846E-9D37-7C42-AB3F-8B1B5815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503" y="500762"/>
            <a:ext cx="8610600" cy="1293028"/>
          </a:xfrm>
        </p:spPr>
        <p:txBody>
          <a:bodyPr/>
          <a:lstStyle/>
          <a:p>
            <a:pPr algn="ctr"/>
            <a:r>
              <a:rPr lang="fr-FR" cap="none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LES FONCTIONNALITES</a:t>
            </a:r>
            <a:endParaRPr lang="fr-FR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BB444B-7DF7-0040-89D8-AD6F4EDFC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182" y="2193925"/>
            <a:ext cx="10385636" cy="4024313"/>
          </a:xfrm>
        </p:spPr>
      </p:pic>
    </p:spTree>
    <p:extLst>
      <p:ext uri="{BB962C8B-B14F-4D97-AF65-F5344CB8AC3E}">
        <p14:creationId xmlns:p14="http://schemas.microsoft.com/office/powerpoint/2010/main" val="316109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1EBA0-7707-C742-9D78-5C4272D8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298"/>
            <a:ext cx="12192000" cy="1186249"/>
          </a:xfrm>
        </p:spPr>
        <p:txBody>
          <a:bodyPr>
            <a:normAutofit fontScale="90000"/>
          </a:bodyPr>
          <a:lstStyle/>
          <a:p>
            <a:pPr algn="ctr"/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QUELS SONT LES AVANTAGES POUVANT JUSTIFIER LE CHOIX PORTÉ SUR LE FRAMEWORK ANGULAR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9034C-DA75-AE49-A6BD-B790466DC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1880"/>
            <a:ext cx="12192000" cy="45761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dirty="0"/>
              <a:t>Avantages d’Angular :</a:t>
            </a:r>
            <a:endParaRPr lang="fr-FR" dirty="0"/>
          </a:p>
          <a:p>
            <a:pPr lvl="0" algn="just"/>
            <a:r>
              <a:rPr lang="fr-FR" dirty="0"/>
              <a:t>Le TypeScript — ce langage permet un développement beaucoup plus stable, rapide et facile ;</a:t>
            </a:r>
          </a:p>
          <a:p>
            <a:pPr lvl="0" algn="just"/>
            <a:r>
              <a:rPr lang="fr-FR" dirty="0"/>
              <a:t>Le framework Ionic — le framework permettant le développement d’applications mobiles multi-plateformes à partir d’une seule base de code — utilise Angular ;</a:t>
            </a:r>
          </a:p>
          <a:p>
            <a:pPr algn="just"/>
            <a:r>
              <a:rPr lang="fr-FR" dirty="0"/>
              <a:t>De plus, Angular permet de créer plus facilement des Single Page Applications : pas de rafraîchissement du navigateur, temps de chargement réduits.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Atouts du TypeScript :</a:t>
            </a:r>
            <a:endParaRPr lang="fr-FR" dirty="0"/>
          </a:p>
          <a:p>
            <a:pPr algn="just"/>
            <a:r>
              <a:rPr lang="fr-FR" dirty="0"/>
              <a:t>Le TypeScript est un sur-ensemble de JavaScript, transcompilé en JavaScript pour être compréhensible par les navigateurs. Il ajoute des fonctionnalités utiles, comme :</a:t>
            </a:r>
          </a:p>
          <a:p>
            <a:pPr lvl="1" algn="just"/>
            <a:r>
              <a:rPr lang="fr-FR" dirty="0"/>
              <a:t>Le typage strict, qui permet de s’assurer qu’une variable ou une valeur passée vers ou retournée par une fonction soit du type prévu ;</a:t>
            </a:r>
          </a:p>
          <a:p>
            <a:pPr lvl="1" algn="just"/>
            <a:r>
              <a:rPr lang="fr-FR" dirty="0"/>
              <a:t>Les fonctions dites lambda ou arrow, permettant un code plus lisible et donc plus simple à maintenir ;</a:t>
            </a:r>
          </a:p>
          <a:p>
            <a:pPr lvl="1" algn="just"/>
            <a:r>
              <a:rPr lang="fr-FR" dirty="0"/>
              <a:t>Les classes et interfaces, permettant de coder de manière beaucoup plus modulaire et robuste.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65618EA-25A8-EB43-8150-66BA9124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389" y="1669785"/>
            <a:ext cx="1662611" cy="8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5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DADE6-4A01-7941-9FE5-F41665DB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CÔTÉ FRONT-END, NOUS TROUVONS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B5E7AC-D8EE-BD49-9D9B-3A58C963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7401"/>
            <a:ext cx="7017488" cy="480059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2800" b="1" dirty="0"/>
              <a:t>Angular</a:t>
            </a:r>
            <a:r>
              <a:rPr lang="fr-FR" sz="2800" dirty="0"/>
              <a:t> lui-même, qui fait l’</a:t>
            </a:r>
            <a:r>
              <a:rPr lang="fr-FR" sz="2800" b="1" dirty="0"/>
              <a:t>intermédiaire entre l’utilisateur et le back-end</a:t>
            </a:r>
            <a:r>
              <a:rPr lang="fr-FR" sz="2800" dirty="0"/>
              <a:t>.</a:t>
            </a:r>
          </a:p>
          <a:p>
            <a:pPr algn="just"/>
            <a:r>
              <a:rPr lang="fr-FR" sz="2800" dirty="0"/>
              <a:t>Des </a:t>
            </a:r>
            <a:r>
              <a:rPr lang="fr-FR" sz="2800" b="1" dirty="0"/>
              <a:t>“aides visuelles” :</a:t>
            </a:r>
            <a:r>
              <a:rPr lang="fr-FR" sz="2800" dirty="0"/>
              <a:t> Des </a:t>
            </a:r>
            <a:r>
              <a:rPr lang="fr-FR" sz="2800" i="1" u="sng" dirty="0"/>
              <a:t>Framework CSS</a:t>
            </a:r>
            <a:r>
              <a:rPr lang="fr-FR" sz="2800" u="sng" dirty="0"/>
              <a:t> </a:t>
            </a:r>
            <a:r>
              <a:rPr lang="fr-FR" sz="2800" dirty="0"/>
              <a:t>(contenant des classes CSS prédéfinies.) Des </a:t>
            </a:r>
            <a:r>
              <a:rPr lang="fr-FR" sz="2800" i="1" dirty="0"/>
              <a:t>librairies de composants Angular</a:t>
            </a:r>
            <a:r>
              <a:rPr lang="fr-FR" sz="2800" dirty="0"/>
              <a:t>, tel </a:t>
            </a:r>
            <a:r>
              <a:rPr lang="fr-FR" sz="2800" u="sng" dirty="0"/>
              <a:t>Angular Material</a:t>
            </a:r>
            <a:r>
              <a:rPr lang="fr-FR" sz="2800" dirty="0"/>
              <a:t>, qui fournissent des composants visuels comme des fenêtres modales.</a:t>
            </a:r>
          </a:p>
          <a:p>
            <a:pPr algn="just"/>
            <a:r>
              <a:rPr lang="fr-FR" sz="2800" dirty="0"/>
              <a:t>Des </a:t>
            </a:r>
            <a:r>
              <a:rPr lang="fr-FR" sz="2800" b="1" dirty="0"/>
              <a:t>librairies JavaScript :</a:t>
            </a:r>
            <a:r>
              <a:rPr lang="fr-FR" sz="2800" dirty="0"/>
              <a:t> Des librairies qui facilitent l’intégration d’APIs tierce-partie dans l’application ou bien des librairies qui </a:t>
            </a:r>
            <a:r>
              <a:rPr lang="fr-FR" sz="2800" i="1" dirty="0"/>
              <a:t>facilitent le développement en général</a:t>
            </a:r>
            <a:r>
              <a:rPr lang="fr-FR" sz="2800" dirty="0"/>
              <a:t>, comme </a:t>
            </a:r>
            <a:r>
              <a:rPr lang="fr-FR" sz="2800" u="sng" dirty="0"/>
              <a:t>Lodash</a:t>
            </a:r>
            <a:r>
              <a:rPr lang="fr-FR" sz="2800" dirty="0"/>
              <a:t>, contenant des fonctions utilitaires JavaScript.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03F15D-2353-1E41-913F-8547AD2B6F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26" y="2272748"/>
            <a:ext cx="3695948" cy="3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CAD4A-8FE7-EE4B-965D-7A41D502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fr-FR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CÔTÉ BACK-END, NOUS TROUVONS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D995A-710C-3647-AE3E-50C5D4DC7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7401"/>
            <a:ext cx="7091915" cy="4800599"/>
          </a:xfrm>
        </p:spPr>
        <p:txBody>
          <a:bodyPr>
            <a:normAutofit fontScale="92500"/>
          </a:bodyPr>
          <a:lstStyle/>
          <a:p>
            <a:pPr algn="just"/>
            <a:r>
              <a:rPr lang="fr-FR" sz="2400" dirty="0"/>
              <a:t>La </a:t>
            </a:r>
            <a:r>
              <a:rPr lang="fr-FR" sz="2400" b="1" dirty="0"/>
              <a:t>base de données. </a:t>
            </a:r>
            <a:r>
              <a:rPr lang="fr-FR" sz="2400" dirty="0"/>
              <a:t>Elle peut être de type classique par exemple : MySQL + framework Java Spring.</a:t>
            </a:r>
          </a:p>
          <a:p>
            <a:pPr algn="just"/>
            <a:r>
              <a:rPr lang="fr-FR" sz="2400" dirty="0"/>
              <a:t>L’</a:t>
            </a:r>
            <a:r>
              <a:rPr lang="fr-FR" sz="2400" b="1" dirty="0"/>
              <a:t>authentification</a:t>
            </a:r>
            <a:r>
              <a:rPr lang="fr-FR" sz="2400" dirty="0"/>
              <a:t>. Soit une solution maison (ex : base de données + Spring Security) soit une API d’authentification (ex : </a:t>
            </a:r>
            <a:r>
              <a:rPr lang="fr-F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Auth0</a:t>
            </a:r>
            <a:r>
              <a:rPr lang="fr-FR" sz="2400" dirty="0"/>
              <a:t>.)</a:t>
            </a:r>
          </a:p>
          <a:p>
            <a:pPr algn="just"/>
            <a:r>
              <a:rPr lang="fr-FR" sz="2400" dirty="0"/>
              <a:t>Les </a:t>
            </a:r>
            <a:r>
              <a:rPr lang="fr-FR" sz="2400" b="1" dirty="0"/>
              <a:t>API / web services</a:t>
            </a:r>
            <a:r>
              <a:rPr lang="fr-FR" sz="2400" dirty="0"/>
              <a:t>. Afin que l’application puisse être dotée d’un dispositif de paiement bancaire, il sera nécessaire de se munir soit d’une API dédiée maison soit d’une API fournie par un éditeur tierce-partie.</a:t>
            </a:r>
          </a:p>
          <a:p>
            <a:pPr algn="just"/>
            <a:r>
              <a:rPr lang="fr-FR" sz="2400" b="1" dirty="0"/>
              <a:t>Angular</a:t>
            </a:r>
            <a:r>
              <a:rPr lang="fr-FR" sz="2400" dirty="0"/>
              <a:t> peut être exécuté côté serveur, grâce à </a:t>
            </a:r>
            <a:r>
              <a:rPr lang="fr-F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Universal</a:t>
            </a:r>
            <a:r>
              <a:rPr lang="fr-FR" sz="2400" dirty="0"/>
              <a:t>. Le principal intérêt est d’améliorer les performances de l’application.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CF79D5-6AE2-814F-8B75-DD81B8376B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90" y="2272748"/>
            <a:ext cx="3546219" cy="36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0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179</Words>
  <Application>Microsoft Macintosh PowerPoint</Application>
  <PresentationFormat>Grand écran</PresentationFormat>
  <Paragraphs>44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Traînée de condensation</vt:lpstr>
      <vt:lpstr>FORMATION DA JAVA  OPEN CLASSROOMS – 2019 Étudiant : Éric AUBRUN</vt:lpstr>
      <vt:lpstr>RAPPEL DE LA COMMANDE CLIENT</vt:lpstr>
      <vt:lpstr>LES ACTEURS CLES D’OC PIZZA ET LEUR INTERACTION AVEC LE SYSTEME</vt:lpstr>
      <vt:lpstr>LE CYCLE DE VIE D’UNE COMMANDE</vt:lpstr>
      <vt:lpstr>LES FONCTIONNALITES</vt:lpstr>
      <vt:lpstr>QUELS SONT LES AVANTAGES POUVANT JUSTIFIER LE CHOIX PORTÉ SUR LE FRAMEWORK ANGULAR ?</vt:lpstr>
      <vt:lpstr>CÔTÉ FRONT-END, NOUS TROUVONS :</vt:lpstr>
      <vt:lpstr>CÔTÉ BACK-END, NOUS TROUVONS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DA JAVA  OPEN CLASSROOMS – 2019 Mentor : Cesare DE PADUA Étudiant : Éric AUBRUN</dc:title>
  <dc:creator>Eric AUBRUN</dc:creator>
  <cp:lastModifiedBy>Eric AUBRUN</cp:lastModifiedBy>
  <cp:revision>32</cp:revision>
  <cp:lastPrinted>2019-09-28T14:56:12Z</cp:lastPrinted>
  <dcterms:created xsi:type="dcterms:W3CDTF">2019-09-25T19:33:54Z</dcterms:created>
  <dcterms:modified xsi:type="dcterms:W3CDTF">2019-09-28T14:57:14Z</dcterms:modified>
</cp:coreProperties>
</file>